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6"/>
  </p:notesMasterIdLst>
  <p:sldIdLst>
    <p:sldId id="256" r:id="rId2"/>
    <p:sldId id="257" r:id="rId3"/>
    <p:sldId id="258" r:id="rId4"/>
    <p:sldId id="271" r:id="rId5"/>
    <p:sldId id="269" r:id="rId6"/>
    <p:sldId id="266" r:id="rId7"/>
    <p:sldId id="267" r:id="rId8"/>
    <p:sldId id="272" r:id="rId9"/>
    <p:sldId id="270" r:id="rId10"/>
    <p:sldId id="273" r:id="rId11"/>
    <p:sldId id="274" r:id="rId12"/>
    <p:sldId id="268" r:id="rId13"/>
    <p:sldId id="265" r:id="rId14"/>
    <p:sldId id="260"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16" autoAdjust="0"/>
    <p:restoredTop sz="93978" autoAdjust="0"/>
  </p:normalViewPr>
  <p:slideViewPr>
    <p:cSldViewPr snapToGrid="0">
      <p:cViewPr varScale="1">
        <p:scale>
          <a:sx n="69" d="100"/>
          <a:sy n="69" d="100"/>
        </p:scale>
        <p:origin x="57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BE1B77F-0355-49F2-A123-25C655149378}" type="datetimeFigureOut">
              <a:rPr lang="en-US" smtClean="0"/>
              <a:t>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B9B6DC-1605-4521-A093-2BC36C075450}" type="slidenum">
              <a:rPr lang="en-US" smtClean="0"/>
              <a:t>‹#›</a:t>
            </a:fld>
            <a:endParaRPr lang="en-US"/>
          </a:p>
        </p:txBody>
      </p:sp>
    </p:spTree>
    <p:extLst>
      <p:ext uri="{BB962C8B-B14F-4D97-AF65-F5344CB8AC3E}">
        <p14:creationId xmlns:p14="http://schemas.microsoft.com/office/powerpoint/2010/main" val="3458902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Burnout has</a:t>
            </a:r>
            <a:r>
              <a:rPr lang="en-US" baseline="0" dirty="0" smtClean="0"/>
              <a:t> been identified as one of the biggest problems experienced by teachers in the US education system. </a:t>
            </a:r>
            <a:r>
              <a:rPr lang="en-US" dirty="0" smtClean="0"/>
              <a:t>When teachers get burnt out, everyone loses. The teacher, administrators, students, and even colleagues all feel the effects of one teacher losing their passion. Teachers experience</a:t>
            </a:r>
            <a:r>
              <a:rPr lang="en-US" baseline="0" dirty="0" smtClean="0"/>
              <a:t> burnout on a daily basis.</a:t>
            </a:r>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2</a:t>
            </a:fld>
            <a:endParaRPr lang="en-US"/>
          </a:p>
        </p:txBody>
      </p:sp>
    </p:spTree>
    <p:extLst>
      <p:ext uri="{BB962C8B-B14F-4D97-AF65-F5344CB8AC3E}">
        <p14:creationId xmlns:p14="http://schemas.microsoft.com/office/powerpoint/2010/main" val="3194131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Burnout normally occur when someone feels overwhelmed by multiple unmet demands. According to Katrina Onstad in her book “</a:t>
            </a:r>
            <a:r>
              <a:rPr lang="en-US" i="1" dirty="0"/>
              <a:t>The weekend effect</a:t>
            </a:r>
            <a:r>
              <a:rPr lang="en-US" dirty="0"/>
              <a:t>” teachers are living in a “cult of overwork” and they become workaholic (</a:t>
            </a:r>
            <a:r>
              <a:rPr kumimoji="0" lang="en-US" sz="17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Tapp, 2017)</a:t>
            </a:r>
            <a:r>
              <a:rPr lang="en-US" dirty="0"/>
              <a:t>. This is celebrated as a virtue when it is not supposed to be celebrated due to its effects to their health. </a:t>
            </a:r>
          </a:p>
          <a:p>
            <a:pPr marL="628650" lvl="1" indent="-171450">
              <a:buFont typeface="Arial" panose="020B0604020202020204" pitchFamily="34" charset="0"/>
              <a:buChar char="•"/>
            </a:pPr>
            <a:r>
              <a:rPr lang="en-US" dirty="0"/>
              <a:t>mental signs include; making careless mistakes they wouldn’t ordinarily make, lashing out at others because of stress and pressure. Depression, anxiety, hopelessness, helplessness, and resentful. </a:t>
            </a:r>
          </a:p>
          <a:p>
            <a:pPr marL="628650" lvl="1" indent="-171450">
              <a:buFont typeface="Arial" panose="020B0604020202020204" pitchFamily="34" charset="0"/>
              <a:buChar char="•"/>
            </a:pPr>
            <a:r>
              <a:rPr lang="en-US" dirty="0"/>
              <a:t>Physical signs include; teachers feeling exhausted due to sleeping less, lack of appetite, overthinking, experiencing constant and frequent dizzy spells, and weight loss.</a:t>
            </a:r>
          </a:p>
          <a:p>
            <a:pPr marL="457200" lvl="1" indent="0">
              <a:buFont typeface="Arial" panose="020B0604020202020204" pitchFamily="34" charset="0"/>
              <a:buNone/>
            </a:pPr>
            <a:endParaRPr lang="en-US" dirty="0"/>
          </a:p>
          <a:p>
            <a:pPr marL="628650" lvl="1"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3</a:t>
            </a:fld>
            <a:endParaRPr lang="en-US"/>
          </a:p>
        </p:txBody>
      </p:sp>
    </p:spTree>
    <p:extLst>
      <p:ext uri="{BB962C8B-B14F-4D97-AF65-F5344CB8AC3E}">
        <p14:creationId xmlns:p14="http://schemas.microsoft.com/office/powerpoint/2010/main" val="6125371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Time management is all about doing the right time at the right time. time is a valuable resource that is never recovered once it is gone. Procrastination shouldn’t be an option as well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Zook, 2019)</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For a teacher to manage time properly, the following are things to consider.</a:t>
            </a:r>
          </a:p>
          <a:p>
            <a:pPr marL="457200" marR="0" lvl="1" indent="0" algn="l" defTabSz="914400" rtl="0" eaLnBrk="1" fontAlgn="auto" latinLnBrk="0" hangingPunct="1">
              <a:lnSpc>
                <a:spcPct val="100000"/>
              </a:lnSpc>
              <a:spcBef>
                <a:spcPts val="0"/>
              </a:spcBef>
              <a:spcAft>
                <a:spcPts val="0"/>
              </a:spcAft>
              <a:buClrTx/>
              <a:buSzTx/>
              <a:buFont typeface="Wingdings" panose="05000000000000000000" pitchFamily="2" charset="2"/>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Prioritization- a teacher should assess the needs to achieve within certain timeframe. Setting priorities need to be done daily, weekly, monthly and even yearly. It will help handle urgent tasks first. Then will have adequate family time,  sleeping time and time to workout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Zook, 2019)</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Wingdings" panose="05000000000000000000" pitchFamily="2" charset="2"/>
              <a:buChar char="v"/>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Managing stress- it is never easy to perform tasks under excessive stress. A teacher need to have a healthy way to manage and handle work pressure while maintaining productivity. It is necessary to have time to be with friends and activities that are helpful in stress management. </a:t>
            </a:r>
          </a:p>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4</a:t>
            </a:fld>
            <a:endParaRPr lang="en-US"/>
          </a:p>
        </p:txBody>
      </p:sp>
    </p:spTree>
    <p:extLst>
      <p:ext uri="{BB962C8B-B14F-4D97-AF65-F5344CB8AC3E}">
        <p14:creationId xmlns:p14="http://schemas.microsoft.com/office/powerpoint/2010/main" val="20408770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According to a study conducted in 2016, people who report to work early have ample time to prepare their day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Zook, 2019)</a:t>
            </a:r>
            <a:r>
              <a:rPr lang="en-US" dirty="0"/>
              <a:t>. A teacher has a variety of duties and work to handle before getting into a classroom. To avoid having pending work, it is necessary to use the morning time to manage the work. </a:t>
            </a:r>
          </a:p>
          <a:p>
            <a:pPr marL="171450" indent="-171450">
              <a:buFont typeface="Arial" panose="020B0604020202020204" pitchFamily="34" charset="0"/>
              <a:buChar char="•"/>
            </a:pPr>
            <a:r>
              <a:rPr lang="en-US" dirty="0"/>
              <a:t>Research for the lesson if needed before getting into the classroom. Answer emails and parents’ phone calls and get ready for the lesson. These morning activities prepare your mind for the tasks to be engaged during the day. Therefore, you can now focus on your students without worries of some essential pending tasks you haven’t completed. </a:t>
            </a:r>
          </a:p>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6</a:t>
            </a:fld>
            <a:endParaRPr lang="en-US"/>
          </a:p>
        </p:txBody>
      </p:sp>
    </p:spTree>
    <p:extLst>
      <p:ext uri="{BB962C8B-B14F-4D97-AF65-F5344CB8AC3E}">
        <p14:creationId xmlns:p14="http://schemas.microsoft.com/office/powerpoint/2010/main" val="9116284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Burnouts are mental and psychological. This means it affects teachers who are not mentally fit causing stress.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Mental health can basically be managed through;</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Eating healthy meals- balancing the diet is necessary to ensure that the body is gaining essential nutrients to function. They need to take more water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Wilson, 2014)</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Exercises- workouts, relaxing walks, going swimming, regular deep breathing ,sports, and other physical exercises help to reduce mental-stress.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Enough sleeping time- the body requires enough time to relax. It is a requirement that a normal person should sleep at least 6 hours a day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Wilson, 2014)</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Meditation sessions- there is a variety activities students can engage in to help them meditate. Yoga is among the best activities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Wilson, 2014)</a:t>
            </a:r>
            <a:r>
              <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rPr>
              <a:t>. </a:t>
            </a:r>
          </a:p>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8</a:t>
            </a:fld>
            <a:endParaRPr lang="en-US"/>
          </a:p>
        </p:txBody>
      </p:sp>
    </p:spTree>
    <p:extLst>
      <p:ext uri="{BB962C8B-B14F-4D97-AF65-F5344CB8AC3E}">
        <p14:creationId xmlns:p14="http://schemas.microsoft.com/office/powerpoint/2010/main" val="33408588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marR="0" lvl="0" indent="-285750" algn="l" defTabSz="457200" rtl="0" eaLnBrk="1" fontAlgn="auto" latinLnBrk="0" hangingPunct="1">
              <a:lnSpc>
                <a:spcPct val="200000"/>
              </a:lnSpc>
              <a:spcBef>
                <a:spcPts val="1000"/>
              </a:spcBef>
              <a:spcAft>
                <a:spcPts val="0"/>
              </a:spcAft>
              <a:buClr>
                <a:srgbClr val="5FCBEF"/>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Every teacher need to understand that teachers’ work is never done. The feel completely caught up. However, this is never true since there is time for everything.</a:t>
            </a:r>
          </a:p>
          <a:p>
            <a:pPr marL="285750" marR="0" lvl="0" indent="-285750" algn="l" defTabSz="457200" rtl="0" eaLnBrk="1" fontAlgn="auto" latinLnBrk="0" hangingPunct="1">
              <a:lnSpc>
                <a:spcPct val="200000"/>
              </a:lnSpc>
              <a:spcBef>
                <a:spcPts val="1000"/>
              </a:spcBef>
              <a:spcAft>
                <a:spcPts val="0"/>
              </a:spcAft>
              <a:buClr>
                <a:srgbClr val="5FCBEF"/>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A teacher needs to put his/her health, family, friends and other leisure activities a priority after work. They are equally as important as the work they do but should not compromised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Wilson, 2014)</a:t>
            </a:r>
            <a:r>
              <a:rPr kumimoji="0" lang="en-US" sz="18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a:t>
            </a:r>
          </a:p>
          <a:p>
            <a:pPr marL="285750" marR="0" lvl="0" indent="-285750" algn="l" defTabSz="457200" rtl="0" eaLnBrk="1" fontAlgn="auto" latinLnBrk="0" hangingPunct="1">
              <a:lnSpc>
                <a:spcPct val="200000"/>
              </a:lnSpc>
              <a:spcBef>
                <a:spcPts val="1000"/>
              </a:spcBef>
              <a:spcAft>
                <a:spcPts val="0"/>
              </a:spcAft>
              <a:buClr>
                <a:srgbClr val="5FCBEF"/>
              </a:buClr>
              <a:buSzPct val="80000"/>
              <a:buFont typeface="Arial" panose="020B0604020202020204" pitchFamily="34" charset="0"/>
              <a:buChar char="•"/>
              <a:tabLst/>
              <a:defRPr/>
            </a:pPr>
            <a:r>
              <a:rPr kumimoji="0" lang="en-US" sz="18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After completing the day’s activities, a teacher needs to think more on personal growth, activities that bring happiness to their life, and engaging in physical activities to remain fit both physically and mentally. </a:t>
            </a:r>
          </a:p>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10</a:t>
            </a:fld>
            <a:endParaRPr lang="en-US"/>
          </a:p>
        </p:txBody>
      </p:sp>
    </p:spTree>
    <p:extLst>
      <p:ext uri="{BB962C8B-B14F-4D97-AF65-F5344CB8AC3E}">
        <p14:creationId xmlns:p14="http://schemas.microsoft.com/office/powerpoint/2010/main" val="4219335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 R” approach is considered effective in the following ways;</a:t>
            </a:r>
          </a:p>
          <a:p>
            <a:pPr marL="171450" indent="-171450">
              <a:buFont typeface="Arial" panose="020B0604020202020204" pitchFamily="34" charset="0"/>
              <a:buChar char="•"/>
            </a:pPr>
            <a:r>
              <a:rPr lang="en-US" dirty="0"/>
              <a:t>Recognize- Watching and recognizing warning signs should be the first essential thing. A teacher needs to work on the feeling of withdrawing from others, failing to handle tasks effectively, Shifting priorities and so on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Emerald Works Limited, 2021)</a:t>
            </a:r>
            <a:r>
              <a:rPr lang="en-US" dirty="0"/>
              <a:t>.</a:t>
            </a:r>
          </a:p>
          <a:p>
            <a:pPr marL="171450" indent="-171450">
              <a:buFont typeface="Arial" panose="020B0604020202020204" pitchFamily="34" charset="0"/>
              <a:buChar char="•"/>
            </a:pPr>
            <a:r>
              <a:rPr lang="en-US" dirty="0"/>
              <a:t>Reverse- after identifying the signs, a teacher needs to acknowledge the damage and reverse it by providing stress management skills. </a:t>
            </a:r>
          </a:p>
          <a:p>
            <a:pPr marL="171450" indent="-171450">
              <a:buFont typeface="Arial" panose="020B0604020202020204" pitchFamily="34" charset="0"/>
              <a:buChar char="•"/>
            </a:pPr>
            <a:r>
              <a:rPr lang="en-US" dirty="0"/>
              <a:t>Resilience- Thereafter, a teacher should take care of self physical and emotional health. This calls for creating ample time to take nature walks, enjoy with family members and friends, read interesting leisure books, engaging in physical exercises and so on (</a:t>
            </a:r>
            <a:r>
              <a:rPr kumimoji="0" lang="en-US" sz="18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Emerald Works Limited, 2021)</a:t>
            </a:r>
            <a:r>
              <a:rPr lang="en-US" dirty="0"/>
              <a:t>. </a:t>
            </a:r>
          </a:p>
        </p:txBody>
      </p:sp>
      <p:sp>
        <p:nvSpPr>
          <p:cNvPr id="4" name="Slide Number Placeholder 3"/>
          <p:cNvSpPr>
            <a:spLocks noGrp="1"/>
          </p:cNvSpPr>
          <p:nvPr>
            <p:ph type="sldNum" sz="quarter" idx="5"/>
          </p:nvPr>
        </p:nvSpPr>
        <p:spPr/>
        <p:txBody>
          <a:bodyPr/>
          <a:lstStyle/>
          <a:p>
            <a:fld id="{64B9B6DC-1605-4521-A093-2BC36C075450}" type="slidenum">
              <a:rPr lang="en-US" smtClean="0"/>
              <a:t>12</a:t>
            </a:fld>
            <a:endParaRPr lang="en-US"/>
          </a:p>
        </p:txBody>
      </p:sp>
    </p:spTree>
    <p:extLst>
      <p:ext uri="{BB962C8B-B14F-4D97-AF65-F5344CB8AC3E}">
        <p14:creationId xmlns:p14="http://schemas.microsoft.com/office/powerpoint/2010/main" val="25387153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4B9B6DC-1605-4521-A093-2BC36C075450}" type="slidenum">
              <a:rPr lang="en-US" smtClean="0"/>
              <a:t>13</a:t>
            </a:fld>
            <a:endParaRPr lang="en-US"/>
          </a:p>
        </p:txBody>
      </p:sp>
    </p:spTree>
    <p:extLst>
      <p:ext uri="{BB962C8B-B14F-4D97-AF65-F5344CB8AC3E}">
        <p14:creationId xmlns:p14="http://schemas.microsoft.com/office/powerpoint/2010/main" val="33359820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42A54C80-263E-416B-A8E0-580EDEADCBDC}" type="datetimeFigureOut">
              <a:rPr lang="en-US" dirty="0"/>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42A54C80-263E-416B-A8E0-580EDEADCBDC}" type="datetimeFigureOut">
              <a:rPr lang="en-US" dirty="0"/>
              <a:t>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2/8/2021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2/8/2021</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2/8/2021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2/8/2021</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65" r:id="rId2"/>
    <p:sldLayoutId id="2147483651" r:id="rId3"/>
    <p:sldLayoutId id="2147483666" r:id="rId4"/>
    <p:sldLayoutId id="2147483653" r:id="rId5"/>
    <p:sldLayoutId id="2147483654" r:id="rId6"/>
    <p:sldLayoutId id="2147483655" r:id="rId7"/>
    <p:sldLayoutId id="2147483667" r:id="rId8"/>
    <p:sldLayoutId id="2147483657" r:id="rId9"/>
    <p:sldLayoutId id="2147483660" r:id="rId10"/>
    <p:sldLayoutId id="2147483661" r:id="rId11"/>
    <p:sldLayoutId id="2147483662" r:id="rId12"/>
    <p:sldLayoutId id="2147483663" r:id="rId13"/>
    <p:sldLayoutId id="2147483664" r:id="rId14"/>
    <p:sldLayoutId id="2147483668"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world.com/a_curr/teacher-stress-burnout-preventing.shtml" TargetMode="External"/><Relationship Id="rId2" Type="http://schemas.openxmlformats.org/officeDocument/2006/relationships/hyperlink" Target="https://www.mindtools.com/pages/article/avoiding-burnout.htm" TargetMode="External"/><Relationship Id="rId1" Type="http://schemas.openxmlformats.org/officeDocument/2006/relationships/slideLayout" Target="../slideLayouts/slideLayout2.xml"/><Relationship Id="rId5" Type="http://schemas.openxmlformats.org/officeDocument/2006/relationships/hyperlink" Target="https://www.wgu.edu/heyteach/article/teacher-burnout-causes-symptoms-and-prevention1711.html" TargetMode="External"/><Relationship Id="rId4" Type="http://schemas.openxmlformats.org/officeDocument/2006/relationships/hyperlink" Target="https://www.aeseducation.com/blog/best-ways-to-avoid-teacher-burnou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7949D1-ED66-4C40-B0D1-6D856A4FBA2C}"/>
              </a:ext>
            </a:extLst>
          </p:cNvPr>
          <p:cNvSpPr>
            <a:spLocks noGrp="1"/>
          </p:cNvSpPr>
          <p:nvPr>
            <p:ph type="ctrTitle"/>
          </p:nvPr>
        </p:nvSpPr>
        <p:spPr>
          <a:xfrm>
            <a:off x="1507066" y="749301"/>
            <a:ext cx="9275233" cy="1879599"/>
          </a:xfrm>
        </p:spPr>
        <p:txBody>
          <a:bodyPr/>
          <a:lstStyle/>
          <a:p>
            <a:pPr algn="ctr"/>
            <a:r>
              <a:rPr lang="en-US" sz="4400" b="1" i="0" dirty="0">
                <a:solidFill>
                  <a:srgbClr val="202124"/>
                </a:solidFill>
                <a:effectLst/>
                <a:latin typeface="Book Antiqua" panose="02040602050305030304" pitchFamily="18" charset="0"/>
              </a:rPr>
              <a:t>Strategies Teachers Can Use To Avoid Classroom Burnout </a:t>
            </a:r>
            <a:endParaRPr lang="en-US" sz="4400" b="1" dirty="0">
              <a:latin typeface="Book Antiqua" panose="02040602050305030304" pitchFamily="18" charset="0"/>
            </a:endParaRPr>
          </a:p>
        </p:txBody>
      </p:sp>
      <p:sp>
        <p:nvSpPr>
          <p:cNvPr id="3" name="Subtitle 2">
            <a:extLst>
              <a:ext uri="{FF2B5EF4-FFF2-40B4-BE49-F238E27FC236}">
                <a16:creationId xmlns:a16="http://schemas.microsoft.com/office/drawing/2014/main" id="{710B8AA1-3878-4A22-934D-F06496CCF5CF}"/>
              </a:ext>
            </a:extLst>
          </p:cNvPr>
          <p:cNvSpPr>
            <a:spLocks noGrp="1"/>
          </p:cNvSpPr>
          <p:nvPr>
            <p:ph type="subTitle" idx="1"/>
          </p:nvPr>
        </p:nvSpPr>
        <p:spPr>
          <a:xfrm>
            <a:off x="1507066" y="2933700"/>
            <a:ext cx="9275233" cy="3633355"/>
          </a:xfrm>
        </p:spPr>
        <p:txBody>
          <a:bodyPr>
            <a:normAutofit/>
          </a:bodyPr>
          <a:lstStyle/>
          <a:p>
            <a:pPr algn="ctr"/>
            <a:r>
              <a:rPr lang="en-US" sz="2800" dirty="0">
                <a:latin typeface="Book Antiqua" panose="02040602050305030304" pitchFamily="18" charset="0"/>
              </a:rPr>
              <a:t>Students Name:</a:t>
            </a:r>
          </a:p>
          <a:p>
            <a:pPr algn="ctr"/>
            <a:r>
              <a:rPr lang="en-US" sz="2800" dirty="0">
                <a:latin typeface="Book Antiqua" panose="02040602050305030304" pitchFamily="18" charset="0"/>
              </a:rPr>
              <a:t>Course:</a:t>
            </a:r>
          </a:p>
          <a:p>
            <a:pPr algn="ctr"/>
            <a:r>
              <a:rPr lang="en-US" sz="2800" dirty="0">
                <a:latin typeface="Book Antiqua" panose="02040602050305030304" pitchFamily="18" charset="0"/>
              </a:rPr>
              <a:t>Instructor:</a:t>
            </a:r>
          </a:p>
          <a:p>
            <a:pPr algn="ctr"/>
            <a:r>
              <a:rPr lang="en-US" sz="2800" dirty="0">
                <a:latin typeface="Book Antiqua" panose="02040602050305030304" pitchFamily="18" charset="0"/>
              </a:rPr>
              <a:t>Institution:</a:t>
            </a:r>
          </a:p>
          <a:p>
            <a:endParaRPr lang="en-US" dirty="0"/>
          </a:p>
        </p:txBody>
      </p:sp>
    </p:spTree>
    <p:extLst>
      <p:ext uri="{BB962C8B-B14F-4D97-AF65-F5344CB8AC3E}">
        <p14:creationId xmlns:p14="http://schemas.microsoft.com/office/powerpoint/2010/main" val="7930160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AD046F-DD95-43E1-84C8-CD25E6F4E0D4}"/>
              </a:ext>
            </a:extLst>
          </p:cNvPr>
          <p:cNvSpPr>
            <a:spLocks noGrp="1"/>
          </p:cNvSpPr>
          <p:nvPr>
            <p:ph type="title"/>
          </p:nvPr>
        </p:nvSpPr>
        <p:spPr>
          <a:xfrm>
            <a:off x="677334" y="609600"/>
            <a:ext cx="8596668" cy="1140824"/>
          </a:xfrm>
        </p:spPr>
        <p:txBody>
          <a:bodyPr>
            <a:normAutofit fontScale="90000"/>
          </a:bodyPr>
          <a:lstStyle/>
          <a:p>
            <a:r>
              <a:rPr lang="en-US" b="1" dirty="0">
                <a:solidFill>
                  <a:schemeClr val="tx1"/>
                </a:solidFill>
              </a:rPr>
              <a:t>				Introduction</a:t>
            </a:r>
            <a:br>
              <a:rPr lang="en-US" b="1" dirty="0">
                <a:solidFill>
                  <a:schemeClr val="tx1"/>
                </a:solidFill>
              </a:rPr>
            </a:br>
            <a:endParaRPr lang="en-US" b="1" dirty="0">
              <a:solidFill>
                <a:schemeClr val="tx1"/>
              </a:solidFill>
            </a:endParaRPr>
          </a:p>
        </p:txBody>
      </p:sp>
      <p:sp>
        <p:nvSpPr>
          <p:cNvPr id="3" name="Content Placeholder 2">
            <a:extLst>
              <a:ext uri="{FF2B5EF4-FFF2-40B4-BE49-F238E27FC236}">
                <a16:creationId xmlns:a16="http://schemas.microsoft.com/office/drawing/2014/main" id="{B6DB6292-A778-4365-A1A5-8ACA175E7632}"/>
              </a:ext>
            </a:extLst>
          </p:cNvPr>
          <p:cNvSpPr>
            <a:spLocks noGrp="1"/>
          </p:cNvSpPr>
          <p:nvPr>
            <p:ph idx="1"/>
          </p:nvPr>
        </p:nvSpPr>
        <p:spPr>
          <a:xfrm>
            <a:off x="677334" y="1440873"/>
            <a:ext cx="11154448" cy="5195454"/>
          </a:xfrm>
        </p:spPr>
        <p:txBody>
          <a:bodyPr>
            <a:noAutofit/>
          </a:bodyPr>
          <a:lstStyle/>
          <a:p>
            <a:pPr>
              <a:lnSpc>
                <a:spcPct val="200000"/>
              </a:lnSpc>
              <a:buFont typeface="Wingdings" panose="05000000000000000000" pitchFamily="2" charset="2"/>
              <a:buChar char="v"/>
            </a:pPr>
            <a:r>
              <a:rPr lang="en-US" sz="2400" dirty="0">
                <a:latin typeface="Book Antiqua" panose="02040602050305030304" pitchFamily="18" charset="0"/>
              </a:rPr>
              <a:t>Teaching is a demanding profession even though rewarding. Most are the time a teacher spends trying to research, and learn to acquire adequate knowledge for an effective delivery in the classroom. </a:t>
            </a:r>
            <a:endParaRPr lang="en-US" sz="2400" dirty="0">
              <a:latin typeface="Book Antiqua" panose="02040602050305030304" pitchFamily="18" charset="0"/>
            </a:endParaRPr>
          </a:p>
          <a:p>
            <a:pPr>
              <a:lnSpc>
                <a:spcPct val="200000"/>
              </a:lnSpc>
              <a:buFont typeface="Wingdings" panose="05000000000000000000" pitchFamily="2" charset="2"/>
              <a:buChar char="v"/>
            </a:pPr>
            <a:r>
              <a:rPr lang="en-US" sz="2400" dirty="0" smtClean="0">
                <a:latin typeface="Book Antiqua" panose="02040602050305030304" pitchFamily="18" charset="0"/>
              </a:rPr>
              <a:t>Most </a:t>
            </a:r>
            <a:r>
              <a:rPr lang="en-US" sz="2400" dirty="0">
                <a:latin typeface="Book Antiqua" panose="02040602050305030304" pitchFamily="18" charset="0"/>
              </a:rPr>
              <a:t>teachers overwork themselves forgetting their mental and physical health. </a:t>
            </a:r>
          </a:p>
          <a:p>
            <a:pPr>
              <a:lnSpc>
                <a:spcPct val="200000"/>
              </a:lnSpc>
              <a:buFont typeface="Wingdings" panose="05000000000000000000" pitchFamily="2" charset="2"/>
              <a:buChar char="v"/>
            </a:pPr>
            <a:r>
              <a:rPr lang="en-US" sz="2400" dirty="0">
                <a:latin typeface="Book Antiqua" panose="02040602050305030304" pitchFamily="18" charset="0"/>
              </a:rPr>
              <a:t>They suffer from a state of chronic stress that primarily lead to mental and physical exhaustion, feeling ineffective, cynicism, lack of an accomplishment and detachment. The state is known as burnout</a:t>
            </a:r>
            <a:r>
              <a:rPr kumimoji="0" lang="en-US" sz="24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rPr>
              <a:t> (Tapp, 2017)</a:t>
            </a:r>
            <a:r>
              <a:rPr lang="en-US" sz="2400" dirty="0">
                <a:latin typeface="Book Antiqua" panose="02040602050305030304" pitchFamily="18" charset="0"/>
              </a:rPr>
              <a:t>.   </a:t>
            </a:r>
          </a:p>
        </p:txBody>
      </p:sp>
    </p:spTree>
    <p:extLst>
      <p:ext uri="{BB962C8B-B14F-4D97-AF65-F5344CB8AC3E}">
        <p14:creationId xmlns:p14="http://schemas.microsoft.com/office/powerpoint/2010/main" val="42647466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C59358-4307-4913-9BEB-57FCDAE17E9B}"/>
              </a:ext>
            </a:extLst>
          </p:cNvPr>
          <p:cNvSpPr>
            <a:spLocks noGrp="1"/>
          </p:cNvSpPr>
          <p:nvPr>
            <p:ph type="title"/>
          </p:nvPr>
        </p:nvSpPr>
        <p:spPr/>
        <p:txBody>
          <a:bodyPr/>
          <a:lstStyle/>
          <a:p>
            <a:r>
              <a:rPr lang="en-US" dirty="0">
                <a:solidFill>
                  <a:schemeClr val="tx1"/>
                </a:solidFill>
              </a:rPr>
              <a:t>							Definition</a:t>
            </a:r>
            <a:r>
              <a:rPr lang="en-US" dirty="0"/>
              <a:t> </a:t>
            </a:r>
          </a:p>
        </p:txBody>
      </p:sp>
      <p:sp>
        <p:nvSpPr>
          <p:cNvPr id="3" name="Content Placeholder 2">
            <a:extLst>
              <a:ext uri="{FF2B5EF4-FFF2-40B4-BE49-F238E27FC236}">
                <a16:creationId xmlns:a16="http://schemas.microsoft.com/office/drawing/2014/main" id="{0CB5036A-D54D-4BAF-B535-2863C1E3A60D}"/>
              </a:ext>
            </a:extLst>
          </p:cNvPr>
          <p:cNvSpPr>
            <a:spLocks noGrp="1"/>
          </p:cNvSpPr>
          <p:nvPr>
            <p:ph idx="1"/>
          </p:nvPr>
        </p:nvSpPr>
        <p:spPr>
          <a:xfrm>
            <a:off x="677334" y="1473201"/>
            <a:ext cx="10837332" cy="4996872"/>
          </a:xfrm>
        </p:spPr>
        <p:txBody>
          <a:bodyPr>
            <a:normAutofit fontScale="92500"/>
          </a:bodyPr>
          <a:lstStyle/>
          <a:p>
            <a:pPr>
              <a:lnSpc>
                <a:spcPct val="200000"/>
              </a:lnSpc>
            </a:pPr>
            <a:r>
              <a:rPr lang="en-US" sz="2800" dirty="0">
                <a:latin typeface="Book Antiqua" panose="02040602050305030304" pitchFamily="18" charset="0"/>
              </a:rPr>
              <a:t>Burn out- this is a state of emotional, mental and physical exhaustion basically caused by overworking, excessive and prolonged stress. </a:t>
            </a:r>
          </a:p>
          <a:p>
            <a:pPr>
              <a:lnSpc>
                <a:spcPct val="200000"/>
              </a:lnSpc>
            </a:pPr>
            <a:r>
              <a:rPr lang="en-US" sz="2800" dirty="0">
                <a:latin typeface="Book Antiqua" panose="02040602050305030304" pitchFamily="18" charset="0"/>
              </a:rPr>
              <a:t>The burnout signs in teachers can be categorized into;</a:t>
            </a:r>
          </a:p>
          <a:p>
            <a:pPr lvl="1">
              <a:lnSpc>
                <a:spcPct val="200000"/>
              </a:lnSpc>
              <a:buFont typeface="Arial" panose="020B0604020202020204" pitchFamily="34" charset="0"/>
              <a:buChar char="•"/>
            </a:pPr>
            <a:r>
              <a:rPr lang="en-US" sz="2800" dirty="0">
                <a:latin typeface="Book Antiqua" panose="02040602050305030304" pitchFamily="18" charset="0"/>
              </a:rPr>
              <a:t>Mental</a:t>
            </a:r>
          </a:p>
          <a:p>
            <a:pPr lvl="1">
              <a:lnSpc>
                <a:spcPct val="200000"/>
              </a:lnSpc>
              <a:buFont typeface="Arial" panose="020B0604020202020204" pitchFamily="34" charset="0"/>
              <a:buChar char="•"/>
            </a:pPr>
            <a:r>
              <a:rPr lang="en-US" sz="2800" dirty="0">
                <a:latin typeface="Book Antiqua" panose="02040602050305030304" pitchFamily="18" charset="0"/>
              </a:rPr>
              <a:t>Physical</a:t>
            </a:r>
          </a:p>
          <a:p>
            <a:endParaRPr lang="en-US" dirty="0"/>
          </a:p>
        </p:txBody>
      </p:sp>
    </p:spTree>
    <p:extLst>
      <p:ext uri="{BB962C8B-B14F-4D97-AF65-F5344CB8AC3E}">
        <p14:creationId xmlns:p14="http://schemas.microsoft.com/office/powerpoint/2010/main" val="222461872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9346E-562F-43D9-820C-57BA30B01D34}"/>
              </a:ext>
            </a:extLst>
          </p:cNvPr>
          <p:cNvSpPr>
            <a:spLocks noGrp="1"/>
          </p:cNvSpPr>
          <p:nvPr>
            <p:ph type="title"/>
          </p:nvPr>
        </p:nvSpPr>
        <p:spPr/>
        <p:txBody>
          <a:bodyPr/>
          <a:lstStyle/>
          <a:p>
            <a:r>
              <a:rPr kumimoji="0" lang="en-US" sz="28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t>Strategies Teachers to prevent Student Burnout </a:t>
            </a:r>
            <a:r>
              <a:rPr kumimoji="0" lang="en-US" sz="25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t/>
            </a:r>
            <a:br>
              <a:rPr kumimoji="0" lang="en-US" sz="25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br>
            <a:r>
              <a:rPr kumimoji="0" lang="en-US" sz="25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t/>
            </a:r>
            <a:br>
              <a:rPr kumimoji="0" lang="en-US" sz="25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br>
            <a:r>
              <a:rPr kumimoji="0" lang="en-US" sz="2500" b="1" i="0" u="none" strike="noStrike" kern="1200" cap="none" spc="0" normalizeH="0" baseline="0" noProof="0" dirty="0">
                <a:ln>
                  <a:noFill/>
                </a:ln>
                <a:solidFill>
                  <a:srgbClr val="202124"/>
                </a:solidFill>
                <a:effectLst/>
                <a:uLnTx/>
                <a:uFillTx/>
                <a:latin typeface="Book Antiqua" panose="02040602050305030304" pitchFamily="18" charset="0"/>
                <a:ea typeface="+mj-ea"/>
                <a:cs typeface="+mj-cs"/>
              </a:rPr>
              <a:t>1. </a:t>
            </a:r>
            <a:r>
              <a:rPr lang="en-US" sz="2400" b="1" dirty="0">
                <a:solidFill>
                  <a:prstClr val="black">
                    <a:lumMod val="75000"/>
                    <a:lumOff val="25000"/>
                  </a:prstClr>
                </a:solidFill>
                <a:latin typeface="Book Antiqua" panose="02040602050305030304" pitchFamily="18" charset="0"/>
              </a:rPr>
              <a:t>manage time effectively and prepare ahead of schedule</a:t>
            </a:r>
            <a:endParaRPr lang="en-US" dirty="0"/>
          </a:p>
        </p:txBody>
      </p:sp>
      <p:sp>
        <p:nvSpPr>
          <p:cNvPr id="3" name="Content Placeholder 2">
            <a:extLst>
              <a:ext uri="{FF2B5EF4-FFF2-40B4-BE49-F238E27FC236}">
                <a16:creationId xmlns:a16="http://schemas.microsoft.com/office/drawing/2014/main" id="{91E92DC4-21EB-4F34-B6AA-B91DA3CF415A}"/>
              </a:ext>
            </a:extLst>
          </p:cNvPr>
          <p:cNvSpPr>
            <a:spLocks noGrp="1"/>
          </p:cNvSpPr>
          <p:nvPr>
            <p:ph idx="1"/>
          </p:nvPr>
        </p:nvSpPr>
        <p:spPr>
          <a:xfrm>
            <a:off x="677333" y="2160589"/>
            <a:ext cx="11292993" cy="4461884"/>
          </a:xfrm>
        </p:spPr>
        <p:txBody>
          <a:bodyPr>
            <a:noAutofit/>
          </a:bodyPr>
          <a:lstStyle/>
          <a:p>
            <a:pPr marL="342900" marR="0" lvl="0" indent="-342900" algn="l" defTabSz="457200" rtl="0" eaLnBrk="1" fontAlgn="auto" latinLnBrk="0" hangingPunct="1">
              <a:lnSpc>
                <a:spcPct val="200000"/>
              </a:lnSpc>
              <a:spcBef>
                <a:spcPts val="1000"/>
              </a:spcBef>
              <a:spcAft>
                <a:spcPts val="0"/>
              </a:spcAft>
              <a:buClr>
                <a:srgbClr val="5FCBEF"/>
              </a:buClr>
              <a:buSzPct val="80000"/>
              <a:buFont typeface="Wingdings 3" charset="2"/>
              <a:buChar char=""/>
              <a:tabLst/>
              <a:defRPr/>
            </a:pPr>
            <a:r>
              <a:rPr kumimoji="0" lang="en-US" sz="24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rPr>
              <a:t>Proper time management is essential </a:t>
            </a:r>
            <a:r>
              <a:rPr lang="en-US" sz="2400" dirty="0">
                <a:solidFill>
                  <a:prstClr val="black">
                    <a:lumMod val="75000"/>
                    <a:lumOff val="25000"/>
                  </a:prstClr>
                </a:solidFill>
                <a:latin typeface="Book Antiqua" panose="02040602050305030304" pitchFamily="18" charset="0"/>
              </a:rPr>
              <a:t>to reduce chances of overworking. A teacher should prepare a schedule and follow the pre-made plan all around the semester. </a:t>
            </a:r>
            <a:endParaRPr kumimoji="0" lang="en-US" sz="24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ndParaRPr>
          </a:p>
          <a:p>
            <a:pPr marL="342900" marR="0" lvl="0" indent="-342900" algn="l" defTabSz="457200" rtl="0" eaLnBrk="1" fontAlgn="auto" latinLnBrk="0" hangingPunct="1">
              <a:lnSpc>
                <a:spcPct val="200000"/>
              </a:lnSpc>
              <a:spcBef>
                <a:spcPts val="1000"/>
              </a:spcBef>
              <a:spcAft>
                <a:spcPts val="0"/>
              </a:spcAft>
              <a:buClr>
                <a:srgbClr val="5FCBEF"/>
              </a:buClr>
              <a:buSzPct val="80000"/>
              <a:buFont typeface="Wingdings 3" charset="2"/>
              <a:buChar char=""/>
              <a:tabLst/>
              <a:defRPr/>
            </a:pPr>
            <a:r>
              <a:rPr lang="en-US" sz="2400" dirty="0">
                <a:solidFill>
                  <a:prstClr val="black">
                    <a:lumMod val="75000"/>
                    <a:lumOff val="25000"/>
                  </a:prstClr>
                </a:solidFill>
                <a:latin typeface="Book Antiqua" panose="02040602050305030304" pitchFamily="18" charset="0"/>
              </a:rPr>
              <a:t>Schoolwork should be left at school. This calls for prioritizing and only working on the urgent tasks. however, should not procrastinate essential tasks not to be overwhelmed with excess work. </a:t>
            </a:r>
          </a:p>
          <a:p>
            <a:pPr marL="342900" marR="0" lvl="0" indent="-342900" algn="l" defTabSz="457200" rtl="0" eaLnBrk="1" fontAlgn="auto" latinLnBrk="0" hangingPunct="1">
              <a:lnSpc>
                <a:spcPct val="150000"/>
              </a:lnSpc>
              <a:spcBef>
                <a:spcPts val="1000"/>
              </a:spcBef>
              <a:spcAft>
                <a:spcPts val="0"/>
              </a:spcAft>
              <a:buClr>
                <a:srgbClr val="5FCBEF"/>
              </a:buClr>
              <a:buSzPct val="80000"/>
              <a:buFont typeface="Wingdings 3" charset="2"/>
              <a:buChar char=""/>
              <a:tabLst/>
              <a:defRPr/>
            </a:pPr>
            <a:endParaRPr lang="en-US" sz="2400" dirty="0"/>
          </a:p>
        </p:txBody>
      </p:sp>
    </p:spTree>
    <p:extLst>
      <p:ext uri="{BB962C8B-B14F-4D97-AF65-F5344CB8AC3E}">
        <p14:creationId xmlns:p14="http://schemas.microsoft.com/office/powerpoint/2010/main" val="1002307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5EDC52-F8E5-44A2-99EC-976B1F0B6FB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707E0A7C-F49C-4FC3-92F4-8C30AF3FEA55}"/>
              </a:ext>
            </a:extLst>
          </p:cNvPr>
          <p:cNvPicPr>
            <a:picLocks noGrp="1" noChangeAspect="1"/>
          </p:cNvPicPr>
          <p:nvPr>
            <p:ph idx="1"/>
          </p:nvPr>
        </p:nvPicPr>
        <p:blipFill>
          <a:blip r:embed="rId2"/>
          <a:stretch>
            <a:fillRect/>
          </a:stretch>
        </p:blipFill>
        <p:spPr>
          <a:xfrm>
            <a:off x="677334" y="609600"/>
            <a:ext cx="8832197" cy="5527964"/>
          </a:xfrm>
          <a:prstGeom prst="rect">
            <a:avLst/>
          </a:prstGeom>
        </p:spPr>
      </p:pic>
    </p:spTree>
    <p:extLst>
      <p:ext uri="{BB962C8B-B14F-4D97-AF65-F5344CB8AC3E}">
        <p14:creationId xmlns:p14="http://schemas.microsoft.com/office/powerpoint/2010/main" val="19598371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0482E0-6F99-4A60-A453-AD7BDFAA027E}"/>
              </a:ext>
            </a:extLst>
          </p:cNvPr>
          <p:cNvSpPr>
            <a:spLocks noGrp="1"/>
          </p:cNvSpPr>
          <p:nvPr>
            <p:ph type="title"/>
          </p:nvPr>
        </p:nvSpPr>
        <p:spPr/>
        <p:txBody>
          <a:bodyPr/>
          <a:lstStyle/>
          <a:p>
            <a:r>
              <a:rPr kumimoji="0" lang="en-US" sz="3200" b="0" i="0" u="none" strike="noStrike" kern="1200" cap="none" spc="0" normalizeH="0" baseline="0" noProof="0" dirty="0">
                <a:ln>
                  <a:noFill/>
                </a:ln>
                <a:solidFill>
                  <a:prstClr val="black"/>
                </a:solidFill>
                <a:effectLst/>
                <a:uLnTx/>
                <a:uFillTx/>
                <a:latin typeface="Trebuchet MS" panose="020B0603020202020204"/>
                <a:ea typeface="+mj-ea"/>
                <a:cs typeface="+mj-cs"/>
              </a:rPr>
              <a:t>2</a:t>
            </a:r>
            <a:r>
              <a:rPr kumimoji="0" lang="en-US" sz="3200" b="1" i="0" u="none" strike="noStrike" kern="1200" cap="none" spc="0" normalizeH="0" baseline="0" noProof="0" dirty="0">
                <a:ln>
                  <a:noFill/>
                </a:ln>
                <a:solidFill>
                  <a:prstClr val="black"/>
                </a:solidFill>
                <a:effectLst/>
                <a:uLnTx/>
                <a:uFillTx/>
                <a:latin typeface="Trebuchet MS" panose="020B0603020202020204"/>
                <a:ea typeface="+mj-ea"/>
                <a:cs typeface="+mj-cs"/>
              </a:rPr>
              <a:t>. </a:t>
            </a:r>
            <a:r>
              <a:rPr lang="en-US" sz="3200" b="1" dirty="0">
                <a:solidFill>
                  <a:prstClr val="black"/>
                </a:solidFill>
                <a:latin typeface="Trebuchet MS" panose="020B0603020202020204"/>
              </a:rPr>
              <a:t>Prepare ahead of schedule</a:t>
            </a:r>
            <a:endParaRPr lang="en-US" dirty="0"/>
          </a:p>
        </p:txBody>
      </p:sp>
      <p:sp>
        <p:nvSpPr>
          <p:cNvPr id="3" name="Content Placeholder 2">
            <a:extLst>
              <a:ext uri="{FF2B5EF4-FFF2-40B4-BE49-F238E27FC236}">
                <a16:creationId xmlns:a16="http://schemas.microsoft.com/office/drawing/2014/main" id="{BED616ED-D3EC-4809-9C18-5CBDA84397AF}"/>
              </a:ext>
            </a:extLst>
          </p:cNvPr>
          <p:cNvSpPr>
            <a:spLocks noGrp="1"/>
          </p:cNvSpPr>
          <p:nvPr>
            <p:ph idx="1"/>
          </p:nvPr>
        </p:nvSpPr>
        <p:spPr>
          <a:xfrm>
            <a:off x="540327" y="2160589"/>
            <a:ext cx="11471564" cy="4267920"/>
          </a:xfrm>
        </p:spPr>
        <p:txBody>
          <a:bodyPr>
            <a:normAutofit fontScale="92500" lnSpcReduction="10000"/>
          </a:bodyPr>
          <a:lstStyle/>
          <a:p>
            <a:pPr>
              <a:lnSpc>
                <a:spcPct val="200000"/>
              </a:lnSpc>
            </a:pPr>
            <a:r>
              <a:rPr lang="en-US" sz="2800" dirty="0">
                <a:latin typeface="Book Antiqua" panose="02040602050305030304" pitchFamily="18" charset="0"/>
              </a:rPr>
              <a:t>To successful teach, a teacher needs to prepare in advance. </a:t>
            </a:r>
          </a:p>
          <a:p>
            <a:pPr>
              <a:lnSpc>
                <a:spcPct val="200000"/>
              </a:lnSpc>
            </a:pPr>
            <a:r>
              <a:rPr lang="en-US" sz="2800" dirty="0">
                <a:latin typeface="Book Antiqua" panose="02040602050305030304" pitchFamily="18" charset="0"/>
              </a:rPr>
              <a:t>Arrive at school early enough at least 30 minutes before the reporting time. </a:t>
            </a:r>
          </a:p>
          <a:p>
            <a:pPr>
              <a:lnSpc>
                <a:spcPct val="200000"/>
              </a:lnSpc>
            </a:pPr>
            <a:r>
              <a:rPr lang="en-US" sz="2800" dirty="0">
                <a:latin typeface="Book Antiqua" panose="02040602050305030304" pitchFamily="18" charset="0"/>
              </a:rPr>
              <a:t>Use the time to complete your pending work, check students work, grade the students’ papers, prepare your lesson plan. </a:t>
            </a:r>
          </a:p>
          <a:p>
            <a:endParaRPr lang="en-US" dirty="0"/>
          </a:p>
        </p:txBody>
      </p:sp>
    </p:spTree>
    <p:extLst>
      <p:ext uri="{BB962C8B-B14F-4D97-AF65-F5344CB8AC3E}">
        <p14:creationId xmlns:p14="http://schemas.microsoft.com/office/powerpoint/2010/main" val="11347116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F13C5A-B478-4CB4-81E2-1F1A1191EFF4}"/>
              </a:ext>
            </a:extLst>
          </p:cNvPr>
          <p:cNvSpPr>
            <a:spLocks noGrp="1"/>
          </p:cNvSpPr>
          <p:nvPr>
            <p:ph type="title"/>
          </p:nvPr>
        </p:nvSpPr>
        <p:spPr/>
        <p:txBody>
          <a:bodyPr/>
          <a:lstStyle/>
          <a:p>
            <a:endParaRPr lang="en-US" dirty="0"/>
          </a:p>
        </p:txBody>
      </p:sp>
      <p:pic>
        <p:nvPicPr>
          <p:cNvPr id="6" name="Content Placeholder 5">
            <a:extLst>
              <a:ext uri="{FF2B5EF4-FFF2-40B4-BE49-F238E27FC236}">
                <a16:creationId xmlns:a16="http://schemas.microsoft.com/office/drawing/2014/main" id="{8B603524-50A8-4002-B58D-179D56FBCC50}"/>
              </a:ext>
            </a:extLst>
          </p:cNvPr>
          <p:cNvPicPr>
            <a:picLocks noGrp="1" noChangeAspect="1"/>
          </p:cNvPicPr>
          <p:nvPr>
            <p:ph idx="1"/>
          </p:nvPr>
        </p:nvPicPr>
        <p:blipFill>
          <a:blip r:embed="rId2"/>
          <a:stretch>
            <a:fillRect/>
          </a:stretch>
        </p:blipFill>
        <p:spPr>
          <a:xfrm>
            <a:off x="677334" y="609600"/>
            <a:ext cx="8596668" cy="5432425"/>
          </a:xfrm>
          <a:prstGeom prst="rect">
            <a:avLst/>
          </a:prstGeom>
        </p:spPr>
      </p:pic>
    </p:spTree>
    <p:extLst>
      <p:ext uri="{BB962C8B-B14F-4D97-AF65-F5344CB8AC3E}">
        <p14:creationId xmlns:p14="http://schemas.microsoft.com/office/powerpoint/2010/main" val="36445890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D91D0-C5FF-4E20-B0F9-A990E9B1D8AC}"/>
              </a:ext>
            </a:extLst>
          </p:cNvPr>
          <p:cNvSpPr>
            <a:spLocks noGrp="1"/>
          </p:cNvSpPr>
          <p:nvPr>
            <p:ph type="title"/>
          </p:nvPr>
        </p:nvSpPr>
        <p:spPr/>
        <p:txBody>
          <a:bodyPr/>
          <a:lstStyle/>
          <a:p>
            <a:r>
              <a:rPr kumimoji="0" lang="en-US" sz="3600" b="0" i="0" u="none" strike="noStrike" kern="1200" cap="none" spc="0" normalizeH="0" baseline="0" noProof="0" dirty="0">
                <a:ln>
                  <a:noFill/>
                </a:ln>
                <a:solidFill>
                  <a:prstClr val="black"/>
                </a:solidFill>
                <a:effectLst/>
                <a:uLnTx/>
                <a:uFillTx/>
                <a:latin typeface="Trebuchet MS" panose="020B0603020202020204"/>
                <a:ea typeface="+mj-ea"/>
                <a:cs typeface="+mj-cs"/>
              </a:rPr>
              <a:t>3. </a:t>
            </a:r>
            <a:r>
              <a:rPr kumimoji="0" lang="en-US" sz="3600" b="1" i="0" u="none" strike="noStrike" kern="1200" cap="none" spc="0" normalizeH="0" baseline="0" noProof="0" dirty="0">
                <a:ln>
                  <a:noFill/>
                </a:ln>
                <a:solidFill>
                  <a:prstClr val="black"/>
                </a:solidFill>
                <a:effectLst/>
                <a:uLnTx/>
                <a:uFillTx/>
                <a:latin typeface="Trebuchet MS" panose="020B0603020202020204"/>
                <a:ea typeface="+mj-ea"/>
                <a:cs typeface="+mj-cs"/>
              </a:rPr>
              <a:t>Maintaining good health</a:t>
            </a:r>
            <a:endParaRPr lang="en-US" dirty="0"/>
          </a:p>
        </p:txBody>
      </p:sp>
      <p:sp>
        <p:nvSpPr>
          <p:cNvPr id="3" name="Content Placeholder 2">
            <a:extLst>
              <a:ext uri="{FF2B5EF4-FFF2-40B4-BE49-F238E27FC236}">
                <a16:creationId xmlns:a16="http://schemas.microsoft.com/office/drawing/2014/main" id="{BB9F800F-3D53-4402-8419-9A2748C0EB94}"/>
              </a:ext>
            </a:extLst>
          </p:cNvPr>
          <p:cNvSpPr>
            <a:spLocks noGrp="1"/>
          </p:cNvSpPr>
          <p:nvPr>
            <p:ph idx="1"/>
          </p:nvPr>
        </p:nvSpPr>
        <p:spPr>
          <a:xfrm>
            <a:off x="677334" y="1357745"/>
            <a:ext cx="11112884" cy="5126182"/>
          </a:xfrm>
        </p:spPr>
        <p:txBody>
          <a:bodyPr>
            <a:normAutofit fontScale="92500"/>
          </a:bodyPr>
          <a:lstStyle/>
          <a:p>
            <a:pPr marL="342900" marR="0" lvl="0" indent="-342900" algn="l" defTabSz="457200" rtl="0" eaLnBrk="1" fontAlgn="auto" latinLnBrk="0" hangingPunct="1">
              <a:lnSpc>
                <a:spcPct val="150000"/>
              </a:lnSpc>
              <a:spcBef>
                <a:spcPts val="1000"/>
              </a:spcBef>
              <a:spcAft>
                <a:spcPts val="0"/>
              </a:spcAft>
              <a:buClr>
                <a:srgbClr val="5FCBEF"/>
              </a:buClr>
              <a:buSzPct val="80000"/>
              <a:buFont typeface="Wingdings 3" charset="2"/>
              <a:buChar char=""/>
              <a:tabLst/>
              <a:defRPr/>
            </a:pPr>
            <a:r>
              <a:rPr kumimoji="0" lang="en-US" sz="26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Personal wellness is essential </a:t>
            </a:r>
            <a:r>
              <a:rPr lang="en-US" sz="2600" dirty="0">
                <a:solidFill>
                  <a:prstClr val="black">
                    <a:lumMod val="75000"/>
                    <a:lumOff val="25000"/>
                  </a:prstClr>
                </a:solidFill>
                <a:latin typeface="Book Antiqua" panose="02040602050305030304" pitchFamily="18" charset="0"/>
              </a:rPr>
              <a:t>for every individual. Overworking and stress can deteriorates a person’s health which can cause severe health conditions.  </a:t>
            </a:r>
          </a:p>
          <a:p>
            <a:pPr marL="342900" marR="0" lvl="0" indent="-342900" algn="l" defTabSz="457200" rtl="0" eaLnBrk="1" fontAlgn="auto" latinLnBrk="0" hangingPunct="1">
              <a:lnSpc>
                <a:spcPct val="150000"/>
              </a:lnSpc>
              <a:spcBef>
                <a:spcPts val="1000"/>
              </a:spcBef>
              <a:spcAft>
                <a:spcPts val="0"/>
              </a:spcAft>
              <a:buClr>
                <a:srgbClr val="5FCBEF"/>
              </a:buClr>
              <a:buSzPct val="80000"/>
              <a:buFont typeface="Wingdings 3" charset="2"/>
              <a:buChar char=""/>
              <a:tabLst/>
              <a:defRPr/>
            </a:pPr>
            <a:r>
              <a:rPr lang="en-US" sz="2600" dirty="0">
                <a:solidFill>
                  <a:prstClr val="black">
                    <a:lumMod val="75000"/>
                    <a:lumOff val="25000"/>
                  </a:prstClr>
                </a:solidFill>
                <a:latin typeface="Book Antiqua" panose="02040602050305030304" pitchFamily="18" charset="0"/>
              </a:rPr>
              <a:t>A teacher need to;</a:t>
            </a:r>
          </a:p>
          <a:p>
            <a:pPr lvl="1">
              <a:lnSpc>
                <a:spcPct val="150000"/>
              </a:lnSpc>
              <a:buClr>
                <a:srgbClr val="5FCBEF"/>
              </a:buClr>
              <a:buFont typeface="Arial" panose="020B0604020202020204" pitchFamily="34" charset="0"/>
              <a:buChar char="•"/>
              <a:defRPr/>
            </a:pPr>
            <a:r>
              <a:rPr kumimoji="0" lang="en-US" sz="26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Have healthy meals</a:t>
            </a:r>
          </a:p>
          <a:p>
            <a:pPr marL="742950" marR="0" lvl="1" indent="-285750" algn="l" defTabSz="457200" rtl="0" eaLnBrk="1" fontAlgn="auto" latinLnBrk="0" hangingPunct="1">
              <a:lnSpc>
                <a:spcPct val="150000"/>
              </a:lnSpc>
              <a:spcBef>
                <a:spcPts val="1000"/>
              </a:spcBef>
              <a:spcAft>
                <a:spcPts val="0"/>
              </a:spcAft>
              <a:buClr>
                <a:srgbClr val="5FCBEF"/>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Engage in physical exercises</a:t>
            </a:r>
          </a:p>
          <a:p>
            <a:pPr marL="742950" marR="0" lvl="1" indent="-285750" algn="l" defTabSz="457200" rtl="0" eaLnBrk="1" fontAlgn="auto" latinLnBrk="0" hangingPunct="1">
              <a:lnSpc>
                <a:spcPct val="150000"/>
              </a:lnSpc>
              <a:spcBef>
                <a:spcPts val="1000"/>
              </a:spcBef>
              <a:spcAft>
                <a:spcPts val="0"/>
              </a:spcAft>
              <a:buClr>
                <a:srgbClr val="5FCBEF"/>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Have ample sleeping time</a:t>
            </a:r>
          </a:p>
          <a:p>
            <a:pPr marL="742950" marR="0" lvl="1" indent="-285750" algn="l" defTabSz="457200" rtl="0" eaLnBrk="1" fontAlgn="auto" latinLnBrk="0" hangingPunct="1">
              <a:lnSpc>
                <a:spcPct val="150000"/>
              </a:lnSpc>
              <a:spcBef>
                <a:spcPts val="1000"/>
              </a:spcBef>
              <a:spcAft>
                <a:spcPts val="0"/>
              </a:spcAft>
              <a:buClr>
                <a:srgbClr val="5FCBEF"/>
              </a:buClr>
              <a:buSzPct val="80000"/>
              <a:buFont typeface="Arial" panose="020B0604020202020204" pitchFamily="34" charset="0"/>
              <a:buChar char="•"/>
              <a:tabLst/>
              <a:defRPr/>
            </a:pPr>
            <a:r>
              <a:rPr kumimoji="0" lang="en-US" sz="2600" b="0" i="0" u="none" strike="noStrike" kern="1200" cap="none" spc="0" normalizeH="0" baseline="0" noProof="0" dirty="0">
                <a:ln>
                  <a:noFill/>
                </a:ln>
                <a:solidFill>
                  <a:prstClr val="black">
                    <a:lumMod val="75000"/>
                    <a:lumOff val="25000"/>
                  </a:prstClr>
                </a:solidFill>
                <a:effectLst/>
                <a:uLnTx/>
                <a:uFillTx/>
                <a:latin typeface="Book Antiqua" panose="02040602050305030304" pitchFamily="18" charset="0"/>
                <a:ea typeface="+mn-ea"/>
                <a:cs typeface="+mn-cs"/>
              </a:rPr>
              <a:t>Engage in meditation exercises</a:t>
            </a:r>
          </a:p>
          <a:p>
            <a:endParaRPr lang="en-US" dirty="0"/>
          </a:p>
        </p:txBody>
      </p:sp>
    </p:spTree>
    <p:extLst>
      <p:ext uri="{BB962C8B-B14F-4D97-AF65-F5344CB8AC3E}">
        <p14:creationId xmlns:p14="http://schemas.microsoft.com/office/powerpoint/2010/main" val="37641092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58B42A-E5AE-4533-8B88-DC0753853BE0}"/>
              </a:ext>
            </a:extLst>
          </p:cNvPr>
          <p:cNvSpPr>
            <a:spLocks noGrp="1"/>
          </p:cNvSpPr>
          <p:nvPr>
            <p:ph type="title"/>
          </p:nvPr>
        </p:nvSpPr>
        <p:spPr/>
        <p:txBody>
          <a:bodyPr/>
          <a:lstStyle/>
          <a:p>
            <a:endParaRPr lang="en-US"/>
          </a:p>
        </p:txBody>
      </p:sp>
      <p:pic>
        <p:nvPicPr>
          <p:cNvPr id="4" name="Content Placeholder 3">
            <a:extLst>
              <a:ext uri="{FF2B5EF4-FFF2-40B4-BE49-F238E27FC236}">
                <a16:creationId xmlns:a16="http://schemas.microsoft.com/office/drawing/2014/main" id="{251166A6-9EC3-44FF-9DE4-E13E9BCA9543}"/>
              </a:ext>
            </a:extLst>
          </p:cNvPr>
          <p:cNvPicPr>
            <a:picLocks noGrp="1" noChangeAspect="1"/>
          </p:cNvPicPr>
          <p:nvPr>
            <p:ph idx="1"/>
          </p:nvPr>
        </p:nvPicPr>
        <p:blipFill>
          <a:blip r:embed="rId2"/>
          <a:stretch>
            <a:fillRect/>
          </a:stretch>
        </p:blipFill>
        <p:spPr>
          <a:xfrm>
            <a:off x="554182" y="609600"/>
            <a:ext cx="8922327" cy="5541817"/>
          </a:xfrm>
          <a:prstGeom prst="rect">
            <a:avLst/>
          </a:prstGeom>
        </p:spPr>
      </p:pic>
    </p:spTree>
    <p:extLst>
      <p:ext uri="{BB962C8B-B14F-4D97-AF65-F5344CB8AC3E}">
        <p14:creationId xmlns:p14="http://schemas.microsoft.com/office/powerpoint/2010/main" val="192260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580C39-C848-4841-893E-51D5D98F3CA4}"/>
              </a:ext>
            </a:extLst>
          </p:cNvPr>
          <p:cNvSpPr>
            <a:spLocks noGrp="1"/>
          </p:cNvSpPr>
          <p:nvPr>
            <p:ph type="title"/>
          </p:nvPr>
        </p:nvSpPr>
        <p:spPr/>
        <p:txBody>
          <a:bodyPr/>
          <a:lstStyle/>
          <a:p>
            <a:r>
              <a:rPr lang="en-US" dirty="0">
                <a:solidFill>
                  <a:schemeClr val="tx1"/>
                </a:solidFill>
              </a:rPr>
              <a:t>4. Leave work at school</a:t>
            </a:r>
          </a:p>
        </p:txBody>
      </p:sp>
      <p:sp>
        <p:nvSpPr>
          <p:cNvPr id="3" name="Content Placeholder 2">
            <a:extLst>
              <a:ext uri="{FF2B5EF4-FFF2-40B4-BE49-F238E27FC236}">
                <a16:creationId xmlns:a16="http://schemas.microsoft.com/office/drawing/2014/main" id="{49343E03-F83A-4C49-A7D1-DB84683DA8DE}"/>
              </a:ext>
            </a:extLst>
          </p:cNvPr>
          <p:cNvSpPr>
            <a:spLocks noGrp="1"/>
          </p:cNvSpPr>
          <p:nvPr>
            <p:ph idx="1"/>
          </p:nvPr>
        </p:nvSpPr>
        <p:spPr>
          <a:xfrm>
            <a:off x="677334" y="1930400"/>
            <a:ext cx="11209866" cy="4627154"/>
          </a:xfrm>
        </p:spPr>
        <p:txBody>
          <a:bodyPr>
            <a:noAutofit/>
          </a:bodyPr>
          <a:lstStyle/>
          <a:p>
            <a:pPr>
              <a:lnSpc>
                <a:spcPct val="200000"/>
              </a:lnSpc>
            </a:pPr>
            <a:r>
              <a:rPr lang="en-US" sz="2400" dirty="0">
                <a:latin typeface="Book Antiqua" panose="02040602050305030304" pitchFamily="18" charset="0"/>
              </a:rPr>
              <a:t>Many teachers struggling with burnout are normally workaholic. </a:t>
            </a:r>
          </a:p>
          <a:p>
            <a:pPr>
              <a:lnSpc>
                <a:spcPct val="200000"/>
              </a:lnSpc>
            </a:pPr>
            <a:r>
              <a:rPr lang="en-US" sz="2400" dirty="0">
                <a:latin typeface="Book Antiqua" panose="02040602050305030304" pitchFamily="18" charset="0"/>
              </a:rPr>
              <a:t>They carry their work everywhere. You will see some seated at the parks, balconies of their homes, and in the vehicles going through students’ work. </a:t>
            </a:r>
          </a:p>
          <a:p>
            <a:pPr>
              <a:lnSpc>
                <a:spcPct val="200000"/>
              </a:lnSpc>
            </a:pPr>
            <a:r>
              <a:rPr lang="en-US" sz="2400" dirty="0">
                <a:latin typeface="Book Antiqua" panose="02040602050305030304" pitchFamily="18" charset="0"/>
              </a:rPr>
              <a:t>It is unhealthy to exhaust the mind and body with activities that can be done at a later time.  </a:t>
            </a:r>
          </a:p>
        </p:txBody>
      </p:sp>
    </p:spTree>
    <p:extLst>
      <p:ext uri="{BB962C8B-B14F-4D97-AF65-F5344CB8AC3E}">
        <p14:creationId xmlns:p14="http://schemas.microsoft.com/office/powerpoint/2010/main" val="7963298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67F635-B030-4847-B4EA-77F7B9F280FA}"/>
              </a:ext>
            </a:extLst>
          </p:cNvPr>
          <p:cNvSpPr>
            <a:spLocks noGrp="1"/>
          </p:cNvSpPr>
          <p:nvPr>
            <p:ph type="title"/>
          </p:nvPr>
        </p:nvSpPr>
        <p:spPr/>
        <p:txBody>
          <a:bodyPr/>
          <a:lstStyle/>
          <a:p>
            <a:r>
              <a:rPr lang="en-US" dirty="0">
                <a:solidFill>
                  <a:schemeClr val="tx1"/>
                </a:solidFill>
              </a:rPr>
              <a:t>				Family time after work</a:t>
            </a:r>
          </a:p>
        </p:txBody>
      </p:sp>
      <p:pic>
        <p:nvPicPr>
          <p:cNvPr id="4" name="Content Placeholder 3">
            <a:extLst>
              <a:ext uri="{FF2B5EF4-FFF2-40B4-BE49-F238E27FC236}">
                <a16:creationId xmlns:a16="http://schemas.microsoft.com/office/drawing/2014/main" id="{F11B3F68-09EB-4A13-B808-53B2996BA02C}"/>
              </a:ext>
            </a:extLst>
          </p:cNvPr>
          <p:cNvPicPr>
            <a:picLocks noGrp="1" noChangeAspect="1"/>
          </p:cNvPicPr>
          <p:nvPr>
            <p:ph idx="1"/>
          </p:nvPr>
        </p:nvPicPr>
        <p:blipFill>
          <a:blip r:embed="rId2"/>
          <a:stretch>
            <a:fillRect/>
          </a:stretch>
        </p:blipFill>
        <p:spPr>
          <a:xfrm>
            <a:off x="888274" y="1332412"/>
            <a:ext cx="7916092" cy="5146765"/>
          </a:xfrm>
          <a:prstGeom prst="rect">
            <a:avLst/>
          </a:prstGeom>
        </p:spPr>
      </p:pic>
    </p:spTree>
    <p:extLst>
      <p:ext uri="{BB962C8B-B14F-4D97-AF65-F5344CB8AC3E}">
        <p14:creationId xmlns:p14="http://schemas.microsoft.com/office/powerpoint/2010/main" val="7274123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B7DB67-9D80-4571-A4ED-9E915924E49D}"/>
              </a:ext>
            </a:extLst>
          </p:cNvPr>
          <p:cNvSpPr>
            <a:spLocks noGrp="1"/>
          </p:cNvSpPr>
          <p:nvPr>
            <p:ph type="title"/>
          </p:nvPr>
        </p:nvSpPr>
        <p:spPr/>
        <p:txBody>
          <a:bodyPr/>
          <a:lstStyle/>
          <a:p>
            <a:r>
              <a:rPr kumimoji="0" lang="en-US" sz="3600" b="0" i="0" u="none" strike="noStrike" kern="1200" cap="none" spc="0" normalizeH="0" baseline="0" noProof="0" dirty="0">
                <a:ln>
                  <a:noFill/>
                </a:ln>
                <a:solidFill>
                  <a:prstClr val="black"/>
                </a:solidFill>
                <a:effectLst/>
                <a:uLnTx/>
                <a:uFillTx/>
                <a:latin typeface="Trebuchet MS" panose="020B0603020202020204"/>
                <a:ea typeface="+mj-ea"/>
                <a:cs typeface="+mj-cs"/>
              </a:rPr>
              <a:t>4. </a:t>
            </a:r>
            <a:r>
              <a:rPr kumimoji="0" lang="en-US" sz="3600" b="1" i="0" u="none" strike="noStrike" kern="1200" cap="none" spc="0" normalizeH="0" baseline="0" noProof="0" dirty="0">
                <a:ln>
                  <a:noFill/>
                </a:ln>
                <a:solidFill>
                  <a:prstClr val="black"/>
                </a:solidFill>
                <a:effectLst/>
                <a:uLnTx/>
                <a:uFillTx/>
                <a:latin typeface="Trebuchet MS" panose="020B0603020202020204"/>
                <a:ea typeface="+mj-ea"/>
                <a:cs typeface="+mj-cs"/>
              </a:rPr>
              <a:t>Fight back against burnout</a:t>
            </a:r>
            <a:endParaRPr lang="en-US" b="1" dirty="0"/>
          </a:p>
        </p:txBody>
      </p:sp>
      <p:sp>
        <p:nvSpPr>
          <p:cNvPr id="3" name="Content Placeholder 2">
            <a:extLst>
              <a:ext uri="{FF2B5EF4-FFF2-40B4-BE49-F238E27FC236}">
                <a16:creationId xmlns:a16="http://schemas.microsoft.com/office/drawing/2014/main" id="{4289DBBF-C24E-48D4-878C-24CD4DF68262}"/>
              </a:ext>
            </a:extLst>
          </p:cNvPr>
          <p:cNvSpPr>
            <a:spLocks noGrp="1"/>
          </p:cNvSpPr>
          <p:nvPr>
            <p:ph idx="1"/>
          </p:nvPr>
        </p:nvSpPr>
        <p:spPr>
          <a:xfrm>
            <a:off x="677334" y="2160589"/>
            <a:ext cx="10447866" cy="4420320"/>
          </a:xfrm>
        </p:spPr>
        <p:txBody>
          <a:bodyPr>
            <a:normAutofit lnSpcReduction="10000"/>
          </a:bodyPr>
          <a:lstStyle/>
          <a:p>
            <a:pPr>
              <a:lnSpc>
                <a:spcPct val="200000"/>
              </a:lnSpc>
            </a:pPr>
            <a:r>
              <a:rPr lang="en-US" sz="2600" dirty="0">
                <a:latin typeface="Book Antiqua" panose="02040602050305030304" pitchFamily="18" charset="0"/>
              </a:rPr>
              <a:t>According to experts, “Three R” approach is an effective and safe way to deal with burnout. </a:t>
            </a:r>
          </a:p>
          <a:p>
            <a:pPr>
              <a:lnSpc>
                <a:spcPct val="200000"/>
              </a:lnSpc>
            </a:pPr>
            <a:r>
              <a:rPr lang="en-US" sz="2600" dirty="0">
                <a:latin typeface="Book Antiqua" panose="02040602050305030304" pitchFamily="18" charset="0"/>
              </a:rPr>
              <a:t>Recognize</a:t>
            </a:r>
          </a:p>
          <a:p>
            <a:pPr>
              <a:lnSpc>
                <a:spcPct val="200000"/>
              </a:lnSpc>
            </a:pPr>
            <a:r>
              <a:rPr lang="en-US" sz="2600" dirty="0">
                <a:latin typeface="Book Antiqua" panose="02040602050305030304" pitchFamily="18" charset="0"/>
              </a:rPr>
              <a:t>Reverse </a:t>
            </a:r>
          </a:p>
          <a:p>
            <a:pPr>
              <a:lnSpc>
                <a:spcPct val="200000"/>
              </a:lnSpc>
            </a:pPr>
            <a:r>
              <a:rPr lang="en-US" sz="2600" dirty="0">
                <a:latin typeface="Book Antiqua" panose="02040602050305030304" pitchFamily="18" charset="0"/>
              </a:rPr>
              <a:t>Resilience</a:t>
            </a:r>
          </a:p>
          <a:p>
            <a:endParaRPr lang="en-US" dirty="0"/>
          </a:p>
        </p:txBody>
      </p:sp>
    </p:spTree>
    <p:extLst>
      <p:ext uri="{BB962C8B-B14F-4D97-AF65-F5344CB8AC3E}">
        <p14:creationId xmlns:p14="http://schemas.microsoft.com/office/powerpoint/2010/main" val="234178818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A141C-637B-447B-80B3-32EE99061583}"/>
              </a:ext>
            </a:extLst>
          </p:cNvPr>
          <p:cNvSpPr>
            <a:spLocks noGrp="1"/>
          </p:cNvSpPr>
          <p:nvPr>
            <p:ph type="title"/>
          </p:nvPr>
        </p:nvSpPr>
        <p:spPr/>
        <p:txBody>
          <a:bodyPr/>
          <a:lstStyle/>
          <a:p>
            <a:r>
              <a:rPr lang="en-US" dirty="0">
                <a:solidFill>
                  <a:schemeClr val="tx1"/>
                </a:solidFill>
              </a:rPr>
              <a:t>								Conclusion</a:t>
            </a:r>
            <a:r>
              <a:rPr lang="en-US" dirty="0"/>
              <a:t> </a:t>
            </a:r>
          </a:p>
        </p:txBody>
      </p:sp>
      <p:sp>
        <p:nvSpPr>
          <p:cNvPr id="3" name="Content Placeholder 2">
            <a:extLst>
              <a:ext uri="{FF2B5EF4-FFF2-40B4-BE49-F238E27FC236}">
                <a16:creationId xmlns:a16="http://schemas.microsoft.com/office/drawing/2014/main" id="{A973FF3C-DD41-47FA-A2AB-9B70265D00EE}"/>
              </a:ext>
            </a:extLst>
          </p:cNvPr>
          <p:cNvSpPr>
            <a:spLocks noGrp="1"/>
          </p:cNvSpPr>
          <p:nvPr>
            <p:ph idx="1"/>
          </p:nvPr>
        </p:nvSpPr>
        <p:spPr>
          <a:xfrm>
            <a:off x="677333" y="1454727"/>
            <a:ext cx="10835793" cy="5015346"/>
          </a:xfrm>
        </p:spPr>
        <p:txBody>
          <a:bodyPr>
            <a:normAutofit/>
          </a:bodyPr>
          <a:lstStyle/>
          <a:p>
            <a:pPr>
              <a:lnSpc>
                <a:spcPct val="200000"/>
              </a:lnSpc>
            </a:pPr>
            <a:r>
              <a:rPr lang="en-US" sz="2400" dirty="0">
                <a:latin typeface="Book Antiqua" panose="02040602050305030304" pitchFamily="18" charset="0"/>
              </a:rPr>
              <a:t>The consequences of burnout to teachers can be severe if not managed effectively. Their productivity can drop intensely and negatively impact their careers. </a:t>
            </a:r>
          </a:p>
          <a:p>
            <a:pPr>
              <a:lnSpc>
                <a:spcPct val="200000"/>
              </a:lnSpc>
            </a:pPr>
            <a:r>
              <a:rPr lang="en-US" sz="2400" dirty="0">
                <a:latin typeface="Book Antiqua" panose="02040602050305030304" pitchFamily="18" charset="0"/>
              </a:rPr>
              <a:t>Teachers can recover from burnout by applying right strategies. They can manage their stress, being organized, making themselves a priority, and recognizing what they can do well.  </a:t>
            </a:r>
          </a:p>
          <a:p>
            <a:endParaRPr lang="en-US" dirty="0"/>
          </a:p>
        </p:txBody>
      </p:sp>
    </p:spTree>
    <p:extLst>
      <p:ext uri="{BB962C8B-B14F-4D97-AF65-F5344CB8AC3E}">
        <p14:creationId xmlns:p14="http://schemas.microsoft.com/office/powerpoint/2010/main" val="30120644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A0E754-D8A0-431E-84A7-DB32713691CA}"/>
              </a:ext>
            </a:extLst>
          </p:cNvPr>
          <p:cNvSpPr>
            <a:spLocks noGrp="1"/>
          </p:cNvSpPr>
          <p:nvPr>
            <p:ph type="title"/>
          </p:nvPr>
        </p:nvSpPr>
        <p:spPr>
          <a:xfrm>
            <a:off x="677334" y="609600"/>
            <a:ext cx="8596668" cy="965200"/>
          </a:xfrm>
        </p:spPr>
        <p:txBody>
          <a:bodyPr>
            <a:normAutofit fontScale="90000"/>
          </a:bodyPr>
          <a:lstStyle/>
          <a:p>
            <a:r>
              <a:rPr lang="en-US" dirty="0">
                <a:solidFill>
                  <a:schemeClr val="tx1"/>
                </a:solidFill>
              </a:rPr>
              <a:t>						References</a:t>
            </a:r>
            <a:r>
              <a:rPr lang="en-US" dirty="0"/>
              <a:t/>
            </a:r>
            <a:br>
              <a:rPr lang="en-US" dirty="0"/>
            </a:br>
            <a:endParaRPr lang="en-US" dirty="0"/>
          </a:p>
        </p:txBody>
      </p:sp>
      <p:sp>
        <p:nvSpPr>
          <p:cNvPr id="3" name="Content Placeholder 2">
            <a:extLst>
              <a:ext uri="{FF2B5EF4-FFF2-40B4-BE49-F238E27FC236}">
                <a16:creationId xmlns:a16="http://schemas.microsoft.com/office/drawing/2014/main" id="{AEFF9A2A-5A46-4A1A-B574-FE954C25A634}"/>
              </a:ext>
            </a:extLst>
          </p:cNvPr>
          <p:cNvSpPr>
            <a:spLocks noGrp="1"/>
          </p:cNvSpPr>
          <p:nvPr>
            <p:ph idx="1"/>
          </p:nvPr>
        </p:nvSpPr>
        <p:spPr>
          <a:xfrm>
            <a:off x="677334" y="1841501"/>
            <a:ext cx="8596668" cy="4199862"/>
          </a:xfrm>
        </p:spPr>
        <p:txBody>
          <a:bodyPr>
            <a:normAutofit fontScale="92500" lnSpcReduction="10000"/>
          </a:bodyPr>
          <a:lstStyle/>
          <a:p>
            <a:r>
              <a:rPr lang="en-US" dirty="0"/>
              <a:t>Emerald Works Limited, (2021). Avoid Burnout: </a:t>
            </a:r>
            <a:r>
              <a:rPr lang="en-US" i="1" dirty="0"/>
              <a:t>maintaining a healthy, successful career</a:t>
            </a:r>
            <a:r>
              <a:rPr lang="en-US" dirty="0"/>
              <a:t>. Retrieved February, 7,2021. </a:t>
            </a:r>
            <a:r>
              <a:rPr lang="en-US" dirty="0">
                <a:hlinkClick r:id="rId2"/>
              </a:rPr>
              <a:t>https://www.mindtools.com/pages/article/avoiding-burnout.htm</a:t>
            </a:r>
            <a:endParaRPr lang="en-US" dirty="0"/>
          </a:p>
          <a:p>
            <a:endParaRPr lang="en-US" dirty="0"/>
          </a:p>
          <a:p>
            <a:r>
              <a:rPr lang="en-US" dirty="0"/>
              <a:t>Wilson, C (2014). Avoiding teacher burnout</a:t>
            </a:r>
            <a:r>
              <a:rPr lang="en-US" i="1" dirty="0"/>
              <a:t>: five strategies</a:t>
            </a:r>
            <a:r>
              <a:rPr lang="en-US" dirty="0"/>
              <a:t>. Retrieved February 8,2021 from </a:t>
            </a:r>
            <a:r>
              <a:rPr lang="en-US" dirty="0">
                <a:hlinkClick r:id="rId3"/>
              </a:rPr>
              <a:t>https://www.educationworld.com/a_curr/teacher-stress-burnout-preventing.shtml</a:t>
            </a:r>
            <a:endParaRPr lang="en-US" dirty="0"/>
          </a:p>
          <a:p>
            <a:endParaRPr lang="en-US" dirty="0"/>
          </a:p>
          <a:p>
            <a:r>
              <a:rPr lang="en-US" dirty="0"/>
              <a:t>Zook, C. (2019). The 7 best ways to avoid teacher burnout in 2020. retrieved  February 8, 2021 from </a:t>
            </a:r>
            <a:r>
              <a:rPr lang="en-US" dirty="0">
                <a:hlinkClick r:id="rId4"/>
              </a:rPr>
              <a:t>https://www.aeseducation.com/blog/best-ways-to-avoid-teacher-burnout</a:t>
            </a:r>
            <a:endParaRPr lang="en-US" dirty="0"/>
          </a:p>
          <a:p>
            <a:r>
              <a:rPr lang="en-US" dirty="0"/>
              <a:t>Tapp, F. (2017). Teacher burnout: </a:t>
            </a:r>
            <a:r>
              <a:rPr lang="en-US" i="1" dirty="0"/>
              <a:t>causes, symptoms, and prevention</a:t>
            </a:r>
            <a:r>
              <a:rPr lang="en-US" dirty="0"/>
              <a:t>. Retrieved February 8, 2021 from </a:t>
            </a:r>
            <a:r>
              <a:rPr lang="en-US" dirty="0">
                <a:hlinkClick r:id="rId5"/>
              </a:rPr>
              <a:t>https://www.wgu.edu/heyteach/article/teacher-burnout-causes-symptoms-and-prevention1711.html</a:t>
            </a:r>
            <a:endParaRPr lang="en-US" dirty="0"/>
          </a:p>
          <a:p>
            <a:endParaRPr lang="en-US" dirty="0"/>
          </a:p>
          <a:p>
            <a:endParaRPr lang="en-US" dirty="0"/>
          </a:p>
        </p:txBody>
      </p:sp>
    </p:spTree>
    <p:extLst>
      <p:ext uri="{BB962C8B-B14F-4D97-AF65-F5344CB8AC3E}">
        <p14:creationId xmlns:p14="http://schemas.microsoft.com/office/powerpoint/2010/main" val="2036233202"/>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447</TotalTime>
  <Words>1414</Words>
  <Application>Microsoft Office PowerPoint</Application>
  <PresentationFormat>Widescreen</PresentationFormat>
  <Paragraphs>81</Paragraphs>
  <Slides>14</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Arial</vt:lpstr>
      <vt:lpstr>Book Antiqua</vt:lpstr>
      <vt:lpstr>Calibri</vt:lpstr>
      <vt:lpstr>Trebuchet MS</vt:lpstr>
      <vt:lpstr>Wingdings</vt:lpstr>
      <vt:lpstr>Wingdings 3</vt:lpstr>
      <vt:lpstr>Facet</vt:lpstr>
      <vt:lpstr>Strategies Teachers Can Use To Avoid Classroom Burnout </vt:lpstr>
      <vt:lpstr>    Introduction </vt:lpstr>
      <vt:lpstr>       Definition </vt:lpstr>
      <vt:lpstr>Strategies Teachers to prevent Student Burnout   1. manage time effectively and prepare ahead of schedule</vt:lpstr>
      <vt:lpstr>PowerPoint Presentation</vt:lpstr>
      <vt:lpstr>2. Prepare ahead of schedule</vt:lpstr>
      <vt:lpstr>PowerPoint Presentation</vt:lpstr>
      <vt:lpstr>3. Maintaining good health</vt:lpstr>
      <vt:lpstr>PowerPoint Presentation</vt:lpstr>
      <vt:lpstr>4. Leave work at school</vt:lpstr>
      <vt:lpstr>    Family time after work</vt:lpstr>
      <vt:lpstr>4. Fight back against burnout</vt:lpstr>
      <vt:lpstr>        Conclusion </vt:lpstr>
      <vt:lpstr>      References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Strategies Teachers Can Use To Avoid Classroom Burnout</dc:title>
  <dc:creator>user</dc:creator>
  <cp:lastModifiedBy>hp</cp:lastModifiedBy>
  <cp:revision>45</cp:revision>
  <dcterms:created xsi:type="dcterms:W3CDTF">2021-02-07T14:25:45Z</dcterms:created>
  <dcterms:modified xsi:type="dcterms:W3CDTF">2021-02-08T00:42:17Z</dcterms:modified>
</cp:coreProperties>
</file>